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72" r:id="rId2"/>
    <p:sldId id="330" r:id="rId3"/>
    <p:sldId id="329" r:id="rId4"/>
    <p:sldId id="332" r:id="rId5"/>
    <p:sldId id="327" r:id="rId6"/>
    <p:sldId id="325" r:id="rId7"/>
    <p:sldId id="323" r:id="rId8"/>
    <p:sldId id="324" r:id="rId9"/>
    <p:sldId id="326" r:id="rId10"/>
    <p:sldId id="321" r:id="rId11"/>
    <p:sldId id="320" r:id="rId12"/>
    <p:sldId id="328" r:id="rId13"/>
    <p:sldId id="31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66F"/>
    <a:srgbClr val="E8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4" autoAdjust="0"/>
    <p:restoredTop sz="95332" autoAdjust="0"/>
  </p:normalViewPr>
  <p:slideViewPr>
    <p:cSldViewPr snapToGrid="0">
      <p:cViewPr varScale="1">
        <p:scale>
          <a:sx n="122" d="100"/>
          <a:sy n="122" d="100"/>
        </p:scale>
        <p:origin x="40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2023. 03. 30.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2023. 03. 30.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https://semmelweis.hu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Szluka Péter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lib.semmelweis.hu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524000" y="2873298"/>
            <a:ext cx="9144000" cy="395427"/>
          </a:xfrm>
        </p:spPr>
        <p:txBody>
          <a:bodyPr/>
          <a:lstStyle/>
          <a:p>
            <a:r>
              <a:rPr lang="hu-HU" dirty="0"/>
              <a:t>Kutatástámogatás a Semmelweis Egyetem Központi Könyvtárában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hu-HU" dirty="0"/>
              <a:t>Publikációk nyomában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err="1"/>
              <a:t>Szluka</a:t>
            </a:r>
            <a:r>
              <a:rPr lang="hu-HU" dirty="0"/>
              <a:t> Péter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hu-HU" dirty="0"/>
              <a:t>Központi Könyvtár</a:t>
            </a: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957ACD-B906-0F98-8E49-194617E6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62"/>
            <a:ext cx="10515600" cy="676700"/>
          </a:xfrm>
        </p:spPr>
        <p:txBody>
          <a:bodyPr>
            <a:normAutofit fontScale="90000"/>
          </a:bodyPr>
          <a:lstStyle/>
          <a:p>
            <a:r>
              <a:rPr lang="hu-HU" dirty="0"/>
              <a:t>Semmelweis Publikációk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8F2F05-37E1-0497-E6B5-043123948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4999336"/>
          </a:xfrm>
        </p:spPr>
        <p:txBody>
          <a:bodyPr>
            <a:normAutofit/>
          </a:bodyPr>
          <a:lstStyle/>
          <a:p>
            <a:r>
              <a:rPr lang="hu-HU" dirty="0"/>
              <a:t>Nagyrészben nyilvános</a:t>
            </a:r>
          </a:p>
          <a:p>
            <a:pPr lvl="1"/>
            <a:r>
              <a:rPr lang="hu-HU" dirty="0"/>
              <a:t>Szerzői hozzájárulás a nyilvános profilhoz</a:t>
            </a:r>
          </a:p>
          <a:p>
            <a:pPr lvl="1"/>
            <a:r>
              <a:rPr lang="hu-HU" dirty="0"/>
              <a:t>Egyetemi hálózatból részletesebb tartalom</a:t>
            </a:r>
          </a:p>
          <a:p>
            <a:r>
              <a:rPr lang="hu-HU" dirty="0"/>
              <a:t>MTMT – </a:t>
            </a:r>
            <a:r>
              <a:rPr lang="hu-HU" dirty="0" err="1"/>
              <a:t>WoS</a:t>
            </a:r>
            <a:r>
              <a:rPr lang="hu-HU" dirty="0"/>
              <a:t>, </a:t>
            </a:r>
            <a:r>
              <a:rPr lang="hu-HU" dirty="0" err="1"/>
              <a:t>Scopus</a:t>
            </a:r>
            <a:r>
              <a:rPr lang="hu-HU" dirty="0"/>
              <a:t> összevetése, közös adatbázisba</a:t>
            </a:r>
          </a:p>
          <a:p>
            <a:pPr lvl="1"/>
            <a:r>
              <a:rPr lang="hu-HU" dirty="0"/>
              <a:t>MTMT-ben hiányzó tételek azonosítása</a:t>
            </a:r>
          </a:p>
          <a:p>
            <a:pPr lvl="1"/>
            <a:r>
              <a:rPr lang="hu-HU" dirty="0"/>
              <a:t>MTMT idézettség teljességének vizsgálata</a:t>
            </a:r>
          </a:p>
          <a:p>
            <a:r>
              <a:rPr lang="hu-HU" dirty="0"/>
              <a:t>Szerzői szakterületek azonosítása, szakterületi kereső</a:t>
            </a:r>
          </a:p>
          <a:p>
            <a:pPr lvl="1"/>
            <a:r>
              <a:rPr lang="hu-HU" dirty="0"/>
              <a:t>Közlemények, szerzőségi sorrend alapján</a:t>
            </a:r>
          </a:p>
          <a:p>
            <a:r>
              <a:rPr lang="hu-HU" dirty="0"/>
              <a:t>Fiatal szerzők rangsora</a:t>
            </a:r>
          </a:p>
          <a:p>
            <a:r>
              <a:rPr lang="hu-HU" dirty="0"/>
              <a:t>Egyetemi Top közlemények</a:t>
            </a:r>
          </a:p>
          <a:p>
            <a:pPr lvl="1"/>
            <a:r>
              <a:rPr lang="hu-HU" dirty="0"/>
              <a:t>Top idézett közlemények</a:t>
            </a:r>
          </a:p>
          <a:p>
            <a:pPr lvl="1"/>
            <a:r>
              <a:rPr lang="hu-HU" dirty="0"/>
              <a:t>D1 folyóiratban megjelent közlemények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F1EDE2E-FC75-EB41-5BED-76239A283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7699656-044A-638D-A6DA-7ED54EE628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7E74E2D-6291-4E0E-C7E9-011CC10C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009" y="1709356"/>
            <a:ext cx="246566" cy="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4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0C8C9D03-0B63-BA93-7469-D94E10E3D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3652F20-6463-FFFD-2129-989DD4D7B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A5A8EEE-A54F-5536-2C60-AA763950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748" y="-36214"/>
            <a:ext cx="7445721" cy="642796"/>
          </a:xfrm>
        </p:spPr>
        <p:txBody>
          <a:bodyPr>
            <a:normAutofit fontScale="90000"/>
          </a:bodyPr>
          <a:lstStyle/>
          <a:p>
            <a:r>
              <a:rPr lang="hu-HU" dirty="0"/>
              <a:t>Semmelweis Publikációk</a:t>
            </a:r>
          </a:p>
        </p:txBody>
      </p:sp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A321A7CC-02CB-AF77-A574-89235A182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753" y="812392"/>
            <a:ext cx="6727590" cy="5229950"/>
          </a:xfrm>
        </p:spPr>
      </p:pic>
    </p:spTree>
    <p:extLst>
      <p:ext uri="{BB962C8B-B14F-4D97-AF65-F5344CB8AC3E}">
        <p14:creationId xmlns:p14="http://schemas.microsoft.com/office/powerpoint/2010/main" val="136341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BBEBB2-B992-7AA7-4594-5A3D9BF2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Adatszolgáltatások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04CD96-DAE9-8DC9-3703-9808E96C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Rangsorok módszertani elemzése</a:t>
            </a:r>
          </a:p>
          <a:p>
            <a:r>
              <a:rPr lang="hu-HU" dirty="0" err="1"/>
              <a:t>Bibliometriai</a:t>
            </a:r>
            <a:r>
              <a:rPr lang="hu-HU" dirty="0"/>
              <a:t> adatszolgáltatások teljesítményértékeléshez</a:t>
            </a:r>
          </a:p>
          <a:p>
            <a:pPr lvl="1"/>
            <a:r>
              <a:rPr lang="hu-HU" dirty="0" err="1"/>
              <a:t>Validált</a:t>
            </a:r>
            <a:r>
              <a:rPr lang="hu-HU" dirty="0"/>
              <a:t> adatok</a:t>
            </a:r>
          </a:p>
          <a:p>
            <a:r>
              <a:rPr lang="hu-HU" dirty="0"/>
              <a:t>Egyéb </a:t>
            </a:r>
            <a:r>
              <a:rPr lang="hu-HU" dirty="0" err="1"/>
              <a:t>bibliometriai</a:t>
            </a:r>
            <a:r>
              <a:rPr lang="hu-HU" dirty="0"/>
              <a:t> adatszolgáltatások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020A87C-41B6-22F7-FEB3-D0BBAFCC2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52CF373-B81F-9B12-1641-FD7A3A552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6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4125836D-F3E1-82A4-0438-5390968A44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6320" y="3865964"/>
            <a:ext cx="9144000" cy="1123815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type="body" sz="quarter" idx="10"/>
          </p:nvPr>
        </p:nvSpPr>
        <p:spPr>
          <a:xfrm>
            <a:off x="1443445" y="4989779"/>
            <a:ext cx="9305109" cy="9940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https://lib.semmelweis.hu</a:t>
            </a:r>
            <a:endParaRPr lang="hu-HU" dirty="0"/>
          </a:p>
          <a:p>
            <a:pPr marL="0" indent="0" algn="ctr">
              <a:buNone/>
            </a:pPr>
            <a:r>
              <a:rPr lang="hu-HU" dirty="0"/>
              <a:t>szluka.peter@semmelweis.hu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84" y="0"/>
            <a:ext cx="7473422" cy="37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579B6F42-D817-E5CD-DDBF-4968B659EA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F03FFC3-B67D-CFB8-B1FB-7B754B55A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A1915BD-A6C3-CD2B-1128-933F73D527F3}"/>
              </a:ext>
            </a:extLst>
          </p:cNvPr>
          <p:cNvSpPr/>
          <p:nvPr/>
        </p:nvSpPr>
        <p:spPr>
          <a:xfrm>
            <a:off x="-36212" y="0"/>
            <a:ext cx="12231230" cy="971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Google Shape;197;p3">
            <a:extLst>
              <a:ext uri="{FF2B5EF4-FFF2-40B4-BE49-F238E27FC236}">
                <a16:creationId xmlns:a16="http://schemas.microsoft.com/office/drawing/2014/main" id="{ECEA0662-E1C9-E464-0CFE-9E8590D490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8087" t="27403" r="21024" b="13660"/>
          <a:stretch/>
        </p:blipFill>
        <p:spPr>
          <a:xfrm>
            <a:off x="-46937" y="941119"/>
            <a:ext cx="12192000" cy="50052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8;p3">
            <a:extLst>
              <a:ext uri="{FF2B5EF4-FFF2-40B4-BE49-F238E27FC236}">
                <a16:creationId xmlns:a16="http://schemas.microsoft.com/office/drawing/2014/main" id="{AD5B451F-540D-BAEC-4F49-302ADD61440F}"/>
              </a:ext>
            </a:extLst>
          </p:cNvPr>
          <p:cNvSpPr txBox="1"/>
          <p:nvPr/>
        </p:nvSpPr>
        <p:spPr>
          <a:xfrm>
            <a:off x="4221459" y="2902601"/>
            <a:ext cx="1425301" cy="815568"/>
          </a:xfrm>
          <a:prstGeom prst="rect">
            <a:avLst/>
          </a:prstGeom>
          <a:solidFill>
            <a:srgbClr val="CFB64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00"/>
              <a:buFont typeface="Montserrat"/>
              <a:buNone/>
            </a:pPr>
            <a:endParaRPr sz="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14 009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hallgató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endParaRPr sz="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99;p3">
            <a:extLst>
              <a:ext uri="{FF2B5EF4-FFF2-40B4-BE49-F238E27FC236}">
                <a16:creationId xmlns:a16="http://schemas.microsoft.com/office/drawing/2014/main" id="{E3777D01-04CF-B557-2454-E2BEB5CADDC0}"/>
              </a:ext>
            </a:extLst>
          </p:cNvPr>
          <p:cNvSpPr txBox="1"/>
          <p:nvPr/>
        </p:nvSpPr>
        <p:spPr>
          <a:xfrm>
            <a:off x="7939972" y="2893548"/>
            <a:ext cx="1311162" cy="846345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100"/>
              <a:buFont typeface="Montserrat"/>
              <a:buNone/>
            </a:pPr>
            <a:endParaRPr sz="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90+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ország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300"/>
              <a:buFont typeface="Montserrat"/>
              <a:buNone/>
            </a:pPr>
            <a:endParaRPr sz="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050"/>
              <a:buFont typeface="Montserrat"/>
              <a:buNone/>
            </a:pPr>
            <a:endParaRPr sz="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01;p3">
            <a:extLst>
              <a:ext uri="{FF2B5EF4-FFF2-40B4-BE49-F238E27FC236}">
                <a16:creationId xmlns:a16="http://schemas.microsoft.com/office/drawing/2014/main" id="{08377E95-CE6B-0DA6-AA7F-F74E283D8014}"/>
              </a:ext>
            </a:extLst>
          </p:cNvPr>
          <p:cNvSpPr txBox="1"/>
          <p:nvPr/>
        </p:nvSpPr>
        <p:spPr>
          <a:xfrm>
            <a:off x="4215853" y="4454479"/>
            <a:ext cx="1263094" cy="769401"/>
          </a:xfrm>
          <a:prstGeom prst="rect">
            <a:avLst/>
          </a:prstGeom>
          <a:solidFill>
            <a:srgbClr val="008BD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000"/>
              <a:buFont typeface="Montserrat"/>
              <a:buNone/>
            </a:pPr>
            <a:endParaRPr sz="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4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kar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endParaRPr sz="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02;p3">
            <a:extLst>
              <a:ext uri="{FF2B5EF4-FFF2-40B4-BE49-F238E27FC236}">
                <a16:creationId xmlns:a16="http://schemas.microsoft.com/office/drawing/2014/main" id="{5DBB09B9-4C42-5039-4C3F-08469EDD0A50}"/>
              </a:ext>
            </a:extLst>
          </p:cNvPr>
          <p:cNvSpPr txBox="1"/>
          <p:nvPr/>
        </p:nvSpPr>
        <p:spPr>
          <a:xfrm>
            <a:off x="5476348" y="4469077"/>
            <a:ext cx="1654884" cy="7694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800"/>
              <a:buFont typeface="Montserrat"/>
              <a:buNone/>
            </a:pPr>
            <a:endParaRPr sz="2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242F6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24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r>
              <a:rPr lang="hu-HU" sz="1400" dirty="0">
                <a:solidFill>
                  <a:srgbClr val="242F62"/>
                </a:solidFill>
                <a:latin typeface="Montserrat"/>
                <a:ea typeface="Montserrat"/>
                <a:cs typeface="Montserrat"/>
                <a:sym typeface="Montserrat"/>
              </a:rPr>
              <a:t>doktori iskola</a:t>
            </a:r>
            <a:endParaRPr sz="14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300"/>
              <a:buFont typeface="Montserrat"/>
              <a:buNone/>
            </a:pPr>
            <a:endParaRPr sz="4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03;p3">
            <a:extLst>
              <a:ext uri="{FF2B5EF4-FFF2-40B4-BE49-F238E27FC236}">
                <a16:creationId xmlns:a16="http://schemas.microsoft.com/office/drawing/2014/main" id="{519A81AD-3FBD-0AFD-3BBA-27FD7E2F3A1F}"/>
              </a:ext>
            </a:extLst>
          </p:cNvPr>
          <p:cNvSpPr txBox="1"/>
          <p:nvPr/>
        </p:nvSpPr>
        <p:spPr>
          <a:xfrm>
            <a:off x="4237995" y="5223880"/>
            <a:ext cx="2303713" cy="769401"/>
          </a:xfrm>
          <a:prstGeom prst="rect">
            <a:avLst/>
          </a:prstGeom>
          <a:solidFill>
            <a:srgbClr val="B3A16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000"/>
              <a:buFont typeface="Montserrat"/>
              <a:buNone/>
            </a:pPr>
            <a:endParaRPr sz="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300+</a:t>
            </a:r>
            <a:endParaRPr sz="18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hu-HU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utatócsoport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400"/>
              <a:buFont typeface="Montserrat"/>
              <a:buNone/>
            </a:pPr>
            <a:endParaRPr sz="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204;p3">
            <a:extLst>
              <a:ext uri="{FF2B5EF4-FFF2-40B4-BE49-F238E27FC236}">
                <a16:creationId xmlns:a16="http://schemas.microsoft.com/office/drawing/2014/main" id="{6270C7D2-3926-0635-CB09-AE35F378DDED}"/>
              </a:ext>
            </a:extLst>
          </p:cNvPr>
          <p:cNvSpPr txBox="1"/>
          <p:nvPr/>
        </p:nvSpPr>
        <p:spPr>
          <a:xfrm>
            <a:off x="10044022" y="3684533"/>
            <a:ext cx="2101041" cy="707846"/>
          </a:xfrm>
          <a:prstGeom prst="rect">
            <a:avLst/>
          </a:prstGeom>
          <a:solidFill>
            <a:srgbClr val="E3D49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000"/>
              <a:buFont typeface="Montserrat"/>
              <a:buNone/>
            </a:pPr>
            <a:endParaRPr sz="2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242F62"/>
                </a:solidFill>
                <a:latin typeface="Montserrat"/>
                <a:ea typeface="Montserrat"/>
                <a:cs typeface="Montserrat"/>
                <a:sym typeface="Montserrat"/>
              </a:rPr>
              <a:t>2.5 millió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2400"/>
              <a:buFont typeface="Montserrat"/>
              <a:buNone/>
            </a:pPr>
            <a:r>
              <a:rPr lang="hu-HU" sz="1400" dirty="0">
                <a:solidFill>
                  <a:srgbClr val="242F62"/>
                </a:solidFill>
                <a:latin typeface="Montserrat"/>
                <a:ea typeface="Montserrat"/>
                <a:cs typeface="Montserrat"/>
                <a:sym typeface="Montserrat"/>
              </a:rPr>
              <a:t>eset évente</a:t>
            </a:r>
            <a:endParaRPr sz="3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05;p3">
            <a:extLst>
              <a:ext uri="{FF2B5EF4-FFF2-40B4-BE49-F238E27FC236}">
                <a16:creationId xmlns:a16="http://schemas.microsoft.com/office/drawing/2014/main" id="{8238E57B-50DE-B8B2-E21C-F532F08B3DDA}"/>
              </a:ext>
            </a:extLst>
          </p:cNvPr>
          <p:cNvSpPr txBox="1"/>
          <p:nvPr/>
        </p:nvSpPr>
        <p:spPr>
          <a:xfrm>
            <a:off x="452532" y="236511"/>
            <a:ext cx="11615737" cy="46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r>
              <a:rPr lang="hu-HU" sz="3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Semmelweis Egyetem</a:t>
            </a:r>
            <a:endParaRPr sz="3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06;p3">
            <a:extLst>
              <a:ext uri="{FF2B5EF4-FFF2-40B4-BE49-F238E27FC236}">
                <a16:creationId xmlns:a16="http://schemas.microsoft.com/office/drawing/2014/main" id="{3006A23F-DD5A-4553-C40E-E9535249DFB4}"/>
              </a:ext>
            </a:extLst>
          </p:cNvPr>
          <p:cNvSpPr/>
          <p:nvPr/>
        </p:nvSpPr>
        <p:spPr>
          <a:xfrm>
            <a:off x="-24096" y="934076"/>
            <a:ext cx="4276126" cy="50636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07;p3">
            <a:extLst>
              <a:ext uri="{FF2B5EF4-FFF2-40B4-BE49-F238E27FC236}">
                <a16:creationId xmlns:a16="http://schemas.microsoft.com/office/drawing/2014/main" id="{0DAB8FF6-DE11-FF27-80E0-D628387322D9}"/>
              </a:ext>
            </a:extLst>
          </p:cNvPr>
          <p:cNvSpPr txBox="1">
            <a:spLocks/>
          </p:cNvSpPr>
          <p:nvPr/>
        </p:nvSpPr>
        <p:spPr>
          <a:xfrm>
            <a:off x="113098" y="1414205"/>
            <a:ext cx="3960102" cy="24278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Noto Sans"/>
              <a:buChar char="▪"/>
            </a:pPr>
            <a:r>
              <a:rPr lang="en-US" sz="2000" b="1" dirty="0">
                <a:solidFill>
                  <a:schemeClr val="dk2"/>
                </a:solidFill>
              </a:rPr>
              <a:t>236. </a:t>
            </a:r>
            <a:r>
              <a:rPr lang="en-US" sz="1400" dirty="0">
                <a:solidFill>
                  <a:schemeClr val="dk2"/>
                </a:solidFill>
              </a:rPr>
              <a:t>THE World University Rankings, 2023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en-US" sz="1600" dirty="0">
              <a:solidFill>
                <a:schemeClr val="dk2"/>
              </a:solidFill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Noto Sans"/>
              <a:buChar char="▪"/>
            </a:pPr>
            <a:r>
              <a:rPr lang="en-US" sz="2000" b="1" dirty="0">
                <a:solidFill>
                  <a:schemeClr val="dk2"/>
                </a:solidFill>
              </a:rPr>
              <a:t>601-700.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1400" dirty="0" err="1">
                <a:solidFill>
                  <a:schemeClr val="dk2"/>
                </a:solidFill>
              </a:rPr>
              <a:t>ShanghaiRanking</a:t>
            </a:r>
            <a:r>
              <a:rPr lang="en-US" sz="1400" dirty="0">
                <a:solidFill>
                  <a:schemeClr val="dk2"/>
                </a:solidFill>
              </a:rPr>
              <a:t>, 2022</a:t>
            </a:r>
            <a:endParaRPr lang="en-US" dirty="0"/>
          </a:p>
          <a:p>
            <a:pPr marL="457200" indent="-3175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Noto Sans"/>
              <a:buNone/>
            </a:pPr>
            <a:endParaRPr lang="en-US" sz="1600" dirty="0">
              <a:solidFill>
                <a:schemeClr val="dk2"/>
              </a:solidFill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SzPts val="1400"/>
              <a:buFont typeface="Noto Sans"/>
              <a:buChar char="▪"/>
            </a:pPr>
            <a:r>
              <a:rPr lang="en-US" sz="2000" b="1" dirty="0">
                <a:solidFill>
                  <a:schemeClr val="dk2"/>
                </a:solidFill>
              </a:rPr>
              <a:t>201-300.</a:t>
            </a:r>
            <a:r>
              <a:rPr lang="en-US" sz="1400" dirty="0">
                <a:solidFill>
                  <a:schemeClr val="dk2"/>
                </a:solidFill>
              </a:rPr>
              <a:t> in Clinical Medicine, Dentistry and Pharmaceutical Sciences, </a:t>
            </a:r>
            <a:r>
              <a:rPr lang="en-US" sz="1400" dirty="0" err="1">
                <a:solidFill>
                  <a:schemeClr val="dk2"/>
                </a:solidFill>
              </a:rPr>
              <a:t>ShanghaiRanking</a:t>
            </a:r>
            <a:r>
              <a:rPr lang="en-US" sz="1400" dirty="0">
                <a:solidFill>
                  <a:schemeClr val="dk2"/>
                </a:solidFill>
              </a:rPr>
              <a:t>, 2022</a:t>
            </a:r>
            <a:endParaRPr lang="en-US" dirty="0"/>
          </a:p>
          <a:p>
            <a:pPr marL="457200" indent="-317500">
              <a:lnSpc>
                <a:spcPct val="100000"/>
              </a:lnSpc>
              <a:spcBef>
                <a:spcPts val="0"/>
              </a:spcBef>
              <a:buSzPts val="1400"/>
              <a:buFont typeface="Arial" panose="020B0604020202020204" pitchFamily="34" charset="0"/>
              <a:buNone/>
            </a:pPr>
            <a:endParaRPr lang="en-US" sz="1600" b="1" dirty="0">
              <a:solidFill>
                <a:schemeClr val="dk2"/>
              </a:solidFill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hu-HU" sz="2000" b="1" dirty="0">
                <a:solidFill>
                  <a:schemeClr val="dk2"/>
                </a:solidFill>
              </a:rPr>
              <a:t>43</a:t>
            </a:r>
            <a:r>
              <a:rPr lang="en-US" sz="2000" b="1" dirty="0">
                <a:solidFill>
                  <a:schemeClr val="dk2"/>
                </a:solidFill>
              </a:rPr>
              <a:t>.</a:t>
            </a:r>
            <a:r>
              <a:rPr lang="en-US" sz="1400" dirty="0">
                <a:solidFill>
                  <a:schemeClr val="dk2"/>
                </a:solidFill>
              </a:rPr>
              <a:t> in the Cardiology and Cardiovascular Systems discipline category ranking, US News Best Global Universities, 2022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en-US" sz="1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endParaRPr lang="en-US" sz="1400" b="1" dirty="0"/>
          </a:p>
        </p:txBody>
      </p:sp>
      <p:sp>
        <p:nvSpPr>
          <p:cNvPr id="17" name="Google Shape;208;p3">
            <a:extLst>
              <a:ext uri="{FF2B5EF4-FFF2-40B4-BE49-F238E27FC236}">
                <a16:creationId xmlns:a16="http://schemas.microsoft.com/office/drawing/2014/main" id="{A932C648-2AD0-3CF8-53B1-494885428328}"/>
              </a:ext>
            </a:extLst>
          </p:cNvPr>
          <p:cNvSpPr txBox="1"/>
          <p:nvPr/>
        </p:nvSpPr>
        <p:spPr>
          <a:xfrm>
            <a:off x="6536209" y="5219985"/>
            <a:ext cx="3497915" cy="769401"/>
          </a:xfrm>
          <a:prstGeom prst="rect">
            <a:avLst/>
          </a:prstGeom>
          <a:solidFill>
            <a:srgbClr val="008BD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000"/>
              <a:buFont typeface="Montserrat"/>
              <a:buNone/>
            </a:pPr>
            <a:endParaRPr sz="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150+</a:t>
            </a:r>
            <a:endParaRPr sz="24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hu-HU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utatás-fejlesztési projekt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400"/>
              <a:buFont typeface="Montserrat"/>
              <a:buNone/>
            </a:pPr>
            <a:endParaRPr sz="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209;p3">
            <a:extLst>
              <a:ext uri="{FF2B5EF4-FFF2-40B4-BE49-F238E27FC236}">
                <a16:creationId xmlns:a16="http://schemas.microsoft.com/office/drawing/2014/main" id="{7CE84703-5E89-1324-D04D-5411D3079B5A}"/>
              </a:ext>
            </a:extLst>
          </p:cNvPr>
          <p:cNvSpPr txBox="1"/>
          <p:nvPr/>
        </p:nvSpPr>
        <p:spPr>
          <a:xfrm>
            <a:off x="4254563" y="3696324"/>
            <a:ext cx="2885722" cy="830956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oktatás </a:t>
            </a: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hu-HU" sz="1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nyelven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lang="hu-HU" sz="1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lang="hu-HU" sz="1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210;p3">
            <a:extLst>
              <a:ext uri="{FF2B5EF4-FFF2-40B4-BE49-F238E27FC236}">
                <a16:creationId xmlns:a16="http://schemas.microsoft.com/office/drawing/2014/main" id="{D3E6944D-E5C3-5AA6-D10C-6820FCC42F79}"/>
              </a:ext>
            </a:extLst>
          </p:cNvPr>
          <p:cNvSpPr txBox="1"/>
          <p:nvPr/>
        </p:nvSpPr>
        <p:spPr>
          <a:xfrm>
            <a:off x="7135517" y="3693586"/>
            <a:ext cx="2908505" cy="1523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4,500</a:t>
            </a:r>
            <a:endParaRPr sz="24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hu-HU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rvos és egészségügyi alkalmazott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5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12;p3">
            <a:extLst>
              <a:ext uri="{FF2B5EF4-FFF2-40B4-BE49-F238E27FC236}">
                <a16:creationId xmlns:a16="http://schemas.microsoft.com/office/drawing/2014/main" id="{DB4C8C1F-2AA4-0360-8C3F-384BB095B1C6}"/>
              </a:ext>
            </a:extLst>
          </p:cNvPr>
          <p:cNvSpPr txBox="1"/>
          <p:nvPr/>
        </p:nvSpPr>
        <p:spPr>
          <a:xfrm>
            <a:off x="5630399" y="2894079"/>
            <a:ext cx="2334931" cy="800179"/>
          </a:xfrm>
          <a:prstGeom prst="rect">
            <a:avLst/>
          </a:prstGeom>
          <a:solidFill>
            <a:srgbClr val="008BD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000"/>
              <a:buFont typeface="Montserrat"/>
              <a:buNone/>
            </a:pPr>
            <a:endParaRPr sz="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35%</a:t>
            </a:r>
            <a:endParaRPr sz="1800" b="0" i="0" u="none" strike="noStrike" cap="none" dirty="0">
              <a:solidFill>
                <a:srgbClr val="242F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hu-HU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emzetközi hallgató</a:t>
            </a:r>
            <a:endParaRPr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3;p3">
            <a:extLst>
              <a:ext uri="{FF2B5EF4-FFF2-40B4-BE49-F238E27FC236}">
                <a16:creationId xmlns:a16="http://schemas.microsoft.com/office/drawing/2014/main" id="{1C1F0D8F-1062-6969-F7D9-CB993EC5B685}"/>
              </a:ext>
            </a:extLst>
          </p:cNvPr>
          <p:cNvSpPr txBox="1"/>
          <p:nvPr/>
        </p:nvSpPr>
        <p:spPr>
          <a:xfrm>
            <a:off x="9251134" y="2909486"/>
            <a:ext cx="2180149" cy="784790"/>
          </a:xfrm>
          <a:prstGeom prst="rect">
            <a:avLst/>
          </a:prstGeom>
          <a:solidFill>
            <a:srgbClr val="008BD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2400"/>
              <a:buFont typeface="Montserrat"/>
              <a:buNone/>
            </a:pP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40+</a:t>
            </a:r>
            <a:endParaRPr sz="2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klinika és intézet</a:t>
            </a:r>
            <a:endParaRPr lang="hu-HU" sz="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F62"/>
              </a:buClr>
              <a:buSzPts val="1800"/>
              <a:buFont typeface="Montserrat"/>
              <a:buNone/>
            </a:pPr>
            <a:endParaRPr sz="7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09;p3">
            <a:extLst>
              <a:ext uri="{FF2B5EF4-FFF2-40B4-BE49-F238E27FC236}">
                <a16:creationId xmlns:a16="http://schemas.microsoft.com/office/drawing/2014/main" id="{1C8BC83B-C3FE-4A20-B1C3-E2CB668CBC51}"/>
              </a:ext>
            </a:extLst>
          </p:cNvPr>
          <p:cNvSpPr txBox="1"/>
          <p:nvPr/>
        </p:nvSpPr>
        <p:spPr>
          <a:xfrm>
            <a:off x="10038410" y="4396016"/>
            <a:ext cx="2101042" cy="1585009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lang="hu-HU"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r>
              <a:rPr lang="hu-HU" sz="1400" b="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Több,mint</a:t>
            </a: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sz="2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1500</a:t>
            </a:r>
            <a:r>
              <a:rPr lang="hu-HU" sz="1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sz="1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nemzetközi közlemény évente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lang="hu-HU" sz="1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lang="hu-HU" sz="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lang="hu-HU" sz="1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0723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E6431ECB-1EEB-E828-2CBF-E80C43BA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14" y="842033"/>
            <a:ext cx="6367272" cy="441350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4632CC0-4DA8-E989-EB37-362EB092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20"/>
            <a:ext cx="10515600" cy="782638"/>
          </a:xfrm>
        </p:spPr>
        <p:txBody>
          <a:bodyPr/>
          <a:lstStyle/>
          <a:p>
            <a:r>
              <a:rPr lang="hu-HU" dirty="0"/>
              <a:t>Kutatástámogatás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E8D6AE-CB3F-B26B-C9ED-F8A17277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93" y="1043411"/>
            <a:ext cx="6151075" cy="5091323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/>
              <a:t>Irodalomkutatás</a:t>
            </a:r>
          </a:p>
          <a:p>
            <a:pPr lvl="1"/>
            <a:r>
              <a:rPr lang="hu-HU" sz="2400" dirty="0"/>
              <a:t>Információs infrastruktúra üzemeltetés</a:t>
            </a:r>
          </a:p>
          <a:p>
            <a:pPr lvl="1"/>
            <a:r>
              <a:rPr lang="hu-HU" sz="2400" dirty="0"/>
              <a:t>Oktatás</a:t>
            </a:r>
          </a:p>
          <a:p>
            <a:r>
              <a:rPr lang="hu-HU" sz="2800" dirty="0"/>
              <a:t>Kutatás folyamata</a:t>
            </a:r>
          </a:p>
          <a:p>
            <a:pPr lvl="1"/>
            <a:r>
              <a:rPr lang="hu-HU" sz="2400" dirty="0"/>
              <a:t>Open Science támogatás</a:t>
            </a:r>
          </a:p>
          <a:p>
            <a:r>
              <a:rPr lang="hu-HU" sz="2800" dirty="0"/>
              <a:t>Publikálás</a:t>
            </a:r>
          </a:p>
          <a:p>
            <a:pPr lvl="1"/>
            <a:r>
              <a:rPr lang="hu-HU" sz="2400" dirty="0"/>
              <a:t>OA támogatás</a:t>
            </a:r>
          </a:p>
          <a:p>
            <a:pPr lvl="1"/>
            <a:r>
              <a:rPr lang="hu-HU" sz="2400" dirty="0"/>
              <a:t>Folyóirat választás</a:t>
            </a:r>
          </a:p>
          <a:p>
            <a:pPr lvl="1"/>
            <a:r>
              <a:rPr lang="hu-HU" sz="2400" dirty="0"/>
              <a:t>Eredetiség vizsgálat</a:t>
            </a:r>
          </a:p>
          <a:p>
            <a:r>
              <a:rPr lang="hu-HU" sz="2800" dirty="0"/>
              <a:t>A kutatást követően: nyilvántartás, tudományos hatás mérése</a:t>
            </a:r>
          </a:p>
          <a:p>
            <a:pPr lvl="1"/>
            <a:r>
              <a:rPr lang="hu-HU" sz="2400" dirty="0"/>
              <a:t>MTMT adatok feltöltése, ellenőrzése</a:t>
            </a:r>
          </a:p>
          <a:p>
            <a:pPr lvl="1"/>
            <a:r>
              <a:rPr lang="hu-HU" sz="2400" dirty="0"/>
              <a:t>Nemzetközi adatbázisok vizsgálata</a:t>
            </a:r>
          </a:p>
          <a:p>
            <a:pPr lvl="1"/>
            <a:r>
              <a:rPr lang="hu-HU" sz="2400" dirty="0"/>
              <a:t>Adatszolgáltatások</a:t>
            </a:r>
          </a:p>
          <a:p>
            <a:pPr lvl="1"/>
            <a:r>
              <a:rPr lang="hu-HU" sz="2400" dirty="0"/>
              <a:t>Felsőoktatási rangsorok hatása</a:t>
            </a: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279CF3-D17B-4D27-BC62-5DED4D0E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0BABD57-E224-C58E-C7F5-697270D076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5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39B275-9086-7E8D-96FE-65134E41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89"/>
            <a:ext cx="10515600" cy="542925"/>
          </a:xfrm>
        </p:spPr>
        <p:txBody>
          <a:bodyPr>
            <a:normAutofit fontScale="90000"/>
          </a:bodyPr>
          <a:lstStyle/>
          <a:p>
            <a:r>
              <a:rPr lang="hu-HU" dirty="0"/>
              <a:t>Információs infrastruktúra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21D828-616B-5923-AB66-2C358484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961659"/>
          </a:xfrm>
        </p:spPr>
        <p:txBody>
          <a:bodyPr>
            <a:normAutofit/>
          </a:bodyPr>
          <a:lstStyle/>
          <a:p>
            <a:r>
              <a:rPr lang="hu-HU" dirty="0"/>
              <a:t>35 adatbázis, 8360 előfizetett folyóirat, 5320 Open Access folyóirat, 4600 előfizetett e-könyv, 2238 nyílt hozzáférésű e-könyv</a:t>
            </a:r>
          </a:p>
          <a:p>
            <a:r>
              <a:rPr lang="hu-HU" dirty="0"/>
              <a:t>EISZ (9 </a:t>
            </a:r>
            <a:r>
              <a:rPr lang="hu-HU" dirty="0" err="1"/>
              <a:t>read</a:t>
            </a:r>
            <a:r>
              <a:rPr lang="hu-HU" dirty="0"/>
              <a:t> &amp; </a:t>
            </a:r>
            <a:r>
              <a:rPr lang="hu-HU" dirty="0" err="1"/>
              <a:t>publish</a:t>
            </a:r>
            <a:r>
              <a:rPr lang="hu-HU" dirty="0"/>
              <a:t> szerződés, 21 adatbázis és további 5 folyóirat/folyóiratcsomag)</a:t>
            </a:r>
            <a:endParaRPr lang="hu-HU" sz="2800" dirty="0"/>
          </a:p>
          <a:p>
            <a:r>
              <a:rPr lang="hu-HU" sz="2800" dirty="0"/>
              <a:t>Hasznosulás vizsgálata</a:t>
            </a:r>
          </a:p>
          <a:p>
            <a:pPr lvl="1"/>
            <a:r>
              <a:rPr lang="hu-HU" sz="2400" dirty="0"/>
              <a:t>Statisztikák elemzése: használati statisztika, OA cikkek aránya</a:t>
            </a:r>
          </a:p>
          <a:p>
            <a:pPr lvl="1"/>
            <a:r>
              <a:rPr lang="hu-HU" sz="2400" dirty="0"/>
              <a:t>Szakterületek reprezentáltsága</a:t>
            </a:r>
          </a:p>
          <a:p>
            <a:pPr lvl="1"/>
            <a:r>
              <a:rPr lang="hu-HU" sz="2400" dirty="0"/>
              <a:t>Idézettség: Mit idéztek a szerzők?</a:t>
            </a:r>
          </a:p>
          <a:p>
            <a:pPr lvl="1"/>
            <a:r>
              <a:rPr lang="hu-HU" sz="2400" dirty="0"/>
              <a:t>Használói felmérés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9C61B4-D0AC-CD7B-6C7B-BD45967CA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A298DD4-AB07-D7D0-4982-91647A834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02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A50327-09F9-61D9-8A7F-923E4759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48667D-3966-C454-7AF7-782C984E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Adatbázishasználati tréningek rendszeresen</a:t>
            </a:r>
          </a:p>
          <a:p>
            <a:r>
              <a:rPr lang="hu-HU" sz="2800" dirty="0"/>
              <a:t>Graduális és posztgraduális kurzusok</a:t>
            </a:r>
          </a:p>
          <a:p>
            <a:r>
              <a:rPr lang="hu-HU" sz="2800" dirty="0"/>
              <a:t>Könyvtári bemutató előadás kurzus részeként 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992A14A-016E-9167-6E45-676594C2E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DEA9B47-B577-B978-D8AD-FE607F0C22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7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1E36A5-FDAD-87B5-7071-9BAE1FAD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72" y="3894"/>
            <a:ext cx="10515600" cy="1325563"/>
          </a:xfrm>
        </p:spPr>
        <p:txBody>
          <a:bodyPr/>
          <a:lstStyle/>
          <a:p>
            <a:r>
              <a:rPr lang="hu-HU" dirty="0"/>
              <a:t>Publikálás támogatása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CBA508-C4E7-0D4E-2DEC-2EBA0A16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03" y="1483050"/>
            <a:ext cx="4866294" cy="4124324"/>
          </a:xfrm>
        </p:spPr>
        <p:txBody>
          <a:bodyPr/>
          <a:lstStyle/>
          <a:p>
            <a:r>
              <a:rPr lang="hu-HU" dirty="0"/>
              <a:t>Folyóirat választás</a:t>
            </a:r>
          </a:p>
          <a:p>
            <a:pPr lvl="1"/>
            <a:r>
              <a:rPr lang="hu-HU" dirty="0"/>
              <a:t>Lehetséges idézettségi hatás</a:t>
            </a:r>
          </a:p>
          <a:p>
            <a:r>
              <a:rPr lang="hu-HU" dirty="0"/>
              <a:t>Kulcsszavak a kereshetőséghez</a:t>
            </a:r>
          </a:p>
          <a:p>
            <a:r>
              <a:rPr lang="hu-HU" dirty="0"/>
              <a:t>Típusok</a:t>
            </a:r>
          </a:p>
          <a:p>
            <a:r>
              <a:rPr lang="hu-HU" dirty="0"/>
              <a:t>Speciális folyóiratrovatok</a:t>
            </a:r>
          </a:p>
          <a:p>
            <a:r>
              <a:rPr lang="hu-HU" dirty="0"/>
              <a:t>Parazita / </a:t>
            </a:r>
            <a:r>
              <a:rPr lang="hu-HU" dirty="0" err="1"/>
              <a:t>predátor</a:t>
            </a:r>
            <a:r>
              <a:rPr lang="hu-HU" dirty="0"/>
              <a:t> lapok elkerülése</a:t>
            </a:r>
          </a:p>
          <a:p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E5C7141-5DB0-C58E-E1C0-85B5AC17D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A20F876-1784-85DE-6331-056CC73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B932EBE-AE95-C906-9728-096416A4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494" y="1283441"/>
            <a:ext cx="5911103" cy="41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4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n Access hírek | ELTE Egyetemi Könyvtár és Levéltár">
            <a:extLst>
              <a:ext uri="{FF2B5EF4-FFF2-40B4-BE49-F238E27FC236}">
                <a16:creationId xmlns:a16="http://schemas.microsoft.com/office/drawing/2014/main" id="{EBA9BF39-3F69-7A38-8BA7-7844348A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21" y="4458335"/>
            <a:ext cx="274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E7E28EC-9D8B-AD2A-9700-4DE0F100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Open Access publikálás támogatása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7C05EC-7D00-AB86-8C76-33966BA2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4324"/>
          </a:xfrm>
        </p:spPr>
        <p:txBody>
          <a:bodyPr/>
          <a:lstStyle/>
          <a:p>
            <a:r>
              <a:rPr lang="hu-HU" sz="3200" dirty="0"/>
              <a:t>Komplex rendszer, EISZ, saját szerződések</a:t>
            </a:r>
          </a:p>
          <a:p>
            <a:r>
              <a:rPr lang="hu-HU" sz="3200" dirty="0"/>
              <a:t>EISZ: többnyire Read &amp; </a:t>
            </a:r>
            <a:r>
              <a:rPr lang="hu-HU" sz="3200" dirty="0" err="1"/>
              <a:t>Publish</a:t>
            </a:r>
            <a:r>
              <a:rPr lang="hu-HU" sz="3200" dirty="0"/>
              <a:t> </a:t>
            </a:r>
          </a:p>
          <a:p>
            <a:r>
              <a:rPr lang="hu-HU" sz="3200" dirty="0"/>
              <a:t>Gold OA: 50% támogatási arány, válogatott folyóiratokba</a:t>
            </a:r>
          </a:p>
          <a:p>
            <a:r>
              <a:rPr lang="hu-HU" sz="3200" dirty="0"/>
              <a:t>Katalógusba integrált támogatási rendszer</a:t>
            </a:r>
          </a:p>
          <a:p>
            <a:r>
              <a:rPr lang="hu-HU" sz="3200" dirty="0"/>
              <a:t>Semmelweis Publikációs adatbázisba integrálva</a:t>
            </a:r>
          </a:p>
          <a:p>
            <a:r>
              <a:rPr lang="hu-HU" sz="3200" dirty="0" err="1"/>
              <a:t>Repozitórium</a:t>
            </a:r>
            <a:endParaRPr lang="hu-HU" sz="3200" dirty="0"/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67073F-10C4-7E09-9153-300621DBB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79F687B-4251-C107-086A-5E235A7F0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57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C71EF3F0-149F-7FE8-9DBF-C4C586845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223" y="693151"/>
            <a:ext cx="6655419" cy="52736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2FD19B8-97D2-45B3-6274-0E818F18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85" y="-33077"/>
            <a:ext cx="9392573" cy="610734"/>
          </a:xfrm>
          <a:noFill/>
        </p:spPr>
        <p:txBody>
          <a:bodyPr>
            <a:normAutofit fontScale="90000"/>
          </a:bodyPr>
          <a:lstStyle/>
          <a:p>
            <a:r>
              <a:rPr lang="hu-HU" dirty="0"/>
              <a:t>Folyóirat katalógus – OA támogatás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B16C00C-25E2-4ADF-8AE2-F1D313401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FB52CBF-31D7-B9E5-53DB-99C705298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76D34BA-D444-511D-24A5-AF8280895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92" y="525205"/>
            <a:ext cx="4114661" cy="56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F85EDE-A098-6236-3804-17A7CC3F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01" y="90534"/>
            <a:ext cx="10515600" cy="948304"/>
          </a:xfrm>
        </p:spPr>
        <p:txBody>
          <a:bodyPr/>
          <a:lstStyle/>
          <a:p>
            <a:r>
              <a:rPr lang="hu-HU" dirty="0"/>
              <a:t>Publikációk nyilvántartása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5A86F0-D7DB-43A9-6F0F-5DA59C5A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93" y="1267485"/>
            <a:ext cx="10225135" cy="4782053"/>
          </a:xfrm>
        </p:spPr>
        <p:txBody>
          <a:bodyPr/>
          <a:lstStyle/>
          <a:p>
            <a:r>
              <a:rPr lang="hu-HU" sz="3200" dirty="0"/>
              <a:t>MTMT feltöltés központilag </a:t>
            </a:r>
          </a:p>
          <a:p>
            <a:pPr lvl="1"/>
            <a:r>
              <a:rPr lang="hu-HU" sz="2800" dirty="0" err="1"/>
              <a:t>WoS</a:t>
            </a:r>
            <a:r>
              <a:rPr lang="hu-HU" sz="2800" dirty="0"/>
              <a:t> / </a:t>
            </a:r>
            <a:r>
              <a:rPr lang="hu-HU" sz="2800" dirty="0" err="1"/>
              <a:t>Scopus</a:t>
            </a:r>
            <a:r>
              <a:rPr lang="hu-HU" sz="2800" dirty="0"/>
              <a:t> / </a:t>
            </a:r>
            <a:r>
              <a:rPr lang="hu-HU" sz="2800" dirty="0" err="1"/>
              <a:t>Medline</a:t>
            </a:r>
            <a:r>
              <a:rPr lang="hu-HU" sz="2800" dirty="0"/>
              <a:t> indexelt közlemények feltöltése</a:t>
            </a:r>
          </a:p>
          <a:p>
            <a:r>
              <a:rPr lang="hu-HU" sz="3200" dirty="0"/>
              <a:t>MTMT koordináció</a:t>
            </a:r>
          </a:p>
          <a:p>
            <a:r>
              <a:rPr lang="hu-HU" sz="3200" dirty="0"/>
              <a:t>MTMT adatok ellenőrzése</a:t>
            </a:r>
          </a:p>
          <a:p>
            <a:r>
              <a:rPr lang="hu-HU" sz="3200" dirty="0"/>
              <a:t>Semmelweis Publikációk</a:t>
            </a:r>
          </a:p>
          <a:p>
            <a:pPr lvl="1"/>
            <a:r>
              <a:rPr lang="hu-HU" sz="2800" dirty="0"/>
              <a:t>MTMT - Hibrid adatbázis</a:t>
            </a:r>
          </a:p>
          <a:p>
            <a:pPr lvl="1"/>
            <a:r>
              <a:rPr lang="hu-HU" sz="2800" dirty="0"/>
              <a:t>Sok funkció…</a:t>
            </a: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73A66DB-BBD5-CFD6-85AA-049531C23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2C4FFB-717F-EE66-B956-858D5A540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86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2025</TotalTime>
  <Words>392</Words>
  <Application>Microsoft Office PowerPoint</Application>
  <PresentationFormat>Szélesvásznú</PresentationFormat>
  <Paragraphs>119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</vt:lpstr>
      <vt:lpstr>Noto Sans</vt:lpstr>
      <vt:lpstr>Office-téma</vt:lpstr>
      <vt:lpstr>PowerPoint-bemutató</vt:lpstr>
      <vt:lpstr>PowerPoint-bemutató</vt:lpstr>
      <vt:lpstr>Kutatástámogatás</vt:lpstr>
      <vt:lpstr>Információs infrastruktúra</vt:lpstr>
      <vt:lpstr>Oktatás</vt:lpstr>
      <vt:lpstr>Publikálás támogatása</vt:lpstr>
      <vt:lpstr>Open Access publikálás támogatása</vt:lpstr>
      <vt:lpstr>Folyóirat katalógus – OA támogatás</vt:lpstr>
      <vt:lpstr>Publikációk nyilvántartása</vt:lpstr>
      <vt:lpstr>Semmelweis Publikációk</vt:lpstr>
      <vt:lpstr>Semmelweis Publikációk</vt:lpstr>
      <vt:lpstr>Adatszolgáltatások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Szluka Péter</cp:lastModifiedBy>
  <cp:revision>84</cp:revision>
  <dcterms:created xsi:type="dcterms:W3CDTF">2021-11-08T12:50:52Z</dcterms:created>
  <dcterms:modified xsi:type="dcterms:W3CDTF">2023-03-30T06:39:44Z</dcterms:modified>
</cp:coreProperties>
</file>